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1" r:id="rId14"/>
    <p:sldId id="274" r:id="rId15"/>
    <p:sldId id="275" r:id="rId16"/>
    <p:sldId id="276" r:id="rId17"/>
    <p:sldId id="277" r:id="rId18"/>
    <p:sldId id="278" r:id="rId19"/>
    <p:sldId id="279" r:id="rId20"/>
    <p:sldId id="269" r:id="rId21"/>
    <p:sldId id="270" r:id="rId22"/>
    <p:sldId id="281" r:id="rId23"/>
    <p:sldId id="282" r:id="rId24"/>
    <p:sldId id="280" r:id="rId25"/>
    <p:sldId id="283" r:id="rId26"/>
    <p:sldId id="285" r:id="rId27"/>
    <p:sldId id="271" r:id="rId28"/>
    <p:sldId id="27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</p:embeddedFont>
    <p:embeddedFont>
      <p:font typeface="Roboto Bold Italics" panose="020B0604020202020204" charset="0"/>
      <p:regular r:id="rId36"/>
    </p:embeddedFont>
    <p:embeddedFont>
      <p:font typeface="Roboto Condensed" panose="020B0604020202020204" charset="0"/>
      <p:regular r:id="rId37"/>
    </p:embeddedFont>
    <p:embeddedFont>
      <p:font typeface="Roboto Condensed Bold" panose="020B0604020202020204" charset="0"/>
      <p:regular r:id="rId38"/>
    </p:embeddedFont>
    <p:embeddedFont>
      <p:font typeface="Roboto Condensed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 Wojtowicz" initials="DW" lastIdx="1" clrIdx="0">
    <p:extLst>
      <p:ext uri="{19B8F6BF-5375-455C-9EA6-DF929625EA0E}">
        <p15:presenceInfo xmlns:p15="http://schemas.microsoft.com/office/powerpoint/2012/main" userId="8f7a92c77d176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22" autoAdjust="0"/>
  </p:normalViewPr>
  <p:slideViewPr>
    <p:cSldViewPr>
      <p:cViewPr varScale="1">
        <p:scale>
          <a:sx n="72" d="100"/>
          <a:sy n="72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4T18:22:48.014" idx="1">
    <p:pos x="11263" y="143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B5C89-CF48-4E34-AEBA-52533F5BA9E9}" type="datetimeFigureOut">
              <a:rPr lang="en-IE" smtClean="0"/>
              <a:t>04/04/2021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AE51F-4751-4349-B2A4-E1CB4AF90BD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2649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AE51F-4751-4349-B2A4-E1CB4AF90BD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08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82808"/>
            <a:ext cx="13078543" cy="9447776"/>
            <a:chOff x="0" y="-95250"/>
            <a:chExt cx="17438057" cy="125970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3340"/>
              <a:ext cx="17438057" cy="406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GB" sz="6600" spc="1299" dirty="0">
                  <a:solidFill>
                    <a:srgbClr val="F2FAFF"/>
                  </a:solidFill>
                  <a:latin typeface="Roboto Condensed Bold"/>
                </a:rPr>
                <a:t>Usability Testing Suite With Facial Expression Recognition</a:t>
              </a:r>
              <a:endParaRPr lang="en-US" sz="6600" spc="1299" dirty="0">
                <a:solidFill>
                  <a:srgbClr val="F2FAFF"/>
                </a:solidFill>
                <a:latin typeface="Roboto Condense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460007"/>
              <a:ext cx="15087792" cy="404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Damian Wojtowicz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C17413722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DT228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Supervisor: Andrea Curley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2571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31486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26EDEFEE-6470-4C04-8991-F7900DD5EAB8}"/>
              </a:ext>
            </a:extLst>
          </p:cNvPr>
          <p:cNvSpPr txBox="1"/>
          <p:nvPr/>
        </p:nvSpPr>
        <p:spPr>
          <a:xfrm>
            <a:off x="3313" y="82808"/>
            <a:ext cx="3124201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endParaRPr lang="en-US" sz="4200" spc="105" dirty="0">
              <a:solidFill>
                <a:srgbClr val="F2FA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488178"/>
            <a:ext cx="11515798" cy="63190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5398" y="2741558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FRONT-END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25398" y="4256405"/>
            <a:ext cx="6162602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u="sng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WEB </a:t>
            </a:r>
            <a:r>
              <a:rPr lang="en-US" sz="4600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APPLICATION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344" y="3238500"/>
            <a:ext cx="7512378" cy="47472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0" y="3238500"/>
            <a:ext cx="8327357" cy="47013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93344" y="250757"/>
            <a:ext cx="10470004" cy="3159194"/>
            <a:chOff x="0" y="218847"/>
            <a:chExt cx="13960006" cy="421225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8847"/>
              <a:ext cx="11893699" cy="3347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dirty="0"/>
            </a:p>
            <a:p>
              <a:pPr algn="l">
                <a:lnSpc>
                  <a:spcPts val="6670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 Bold"/>
                </a:rPr>
                <a:t>LOCAL</a:t>
              </a:r>
              <a:r>
                <a:rPr lang="en-US" sz="4600" spc="114" dirty="0">
                  <a:solidFill>
                    <a:srgbClr val="244357"/>
                  </a:solidFill>
                  <a:latin typeface="Roboto Condensed Bold"/>
                </a:rPr>
                <a:t> PYTHON APPLICATION PROTOTYPE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059" r="73482" b="16491"/>
          <a:stretch>
            <a:fillRect/>
          </a:stretch>
        </p:blipFill>
        <p:spPr>
          <a:xfrm>
            <a:off x="13139417" y="0"/>
            <a:ext cx="5148583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15430" y="4256405"/>
            <a:ext cx="3655070" cy="322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ENTITY RELATIONSHIP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DIAGRAM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(PRODUCTION)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8200" y="2741558"/>
            <a:ext cx="363229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Roboto Condensed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6210" y="92431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01271-556A-4D7F-AD72-31AC8C6FEE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7" y="386644"/>
            <a:ext cx="12416247" cy="9513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3680" b="13480"/>
          <a:stretch>
            <a:fillRect/>
          </a:stretch>
        </p:blipFill>
        <p:spPr>
          <a:xfrm>
            <a:off x="0" y="0"/>
            <a:ext cx="63246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562100"/>
            <a:ext cx="6324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DEVELOPMENT</a:t>
            </a:r>
            <a:endParaRPr lang="en-US" sz="5499" spc="577" dirty="0">
              <a:solidFill>
                <a:srgbClr val="FFFFFF"/>
              </a:solidFill>
              <a:latin typeface="Roboto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8740" y="852319"/>
            <a:ext cx="5187376" cy="9589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Operating Systems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Windows 10</a:t>
            </a: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Programming Languages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Python</a:t>
            </a: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Databases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MySQL</a:t>
            </a:r>
            <a:endParaRPr lang="en-US" sz="3200" spc="70" dirty="0">
              <a:solidFill>
                <a:srgbClr val="244357"/>
              </a:solidFill>
              <a:latin typeface="Roboto"/>
            </a:endParaRP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Frameworks &amp; Libraries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Spring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React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JDBC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TensorFlow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Keras API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PyQt5</a:t>
            </a:r>
          </a:p>
          <a:p>
            <a:pPr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13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A8B968E-1AF0-4F58-9B12-EC429AAA28FD}"/>
              </a:ext>
            </a:extLst>
          </p:cNvPr>
          <p:cNvSpPr txBox="1"/>
          <p:nvPr/>
        </p:nvSpPr>
        <p:spPr>
          <a:xfrm>
            <a:off x="1" y="3530879"/>
            <a:ext cx="6324600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TECHNOLOGIES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CHOSEN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F9D2EAF-300B-4D73-BC9F-9DA0AB56737E}"/>
              </a:ext>
            </a:extLst>
          </p:cNvPr>
          <p:cNvSpPr txBox="1"/>
          <p:nvPr/>
        </p:nvSpPr>
        <p:spPr>
          <a:xfrm>
            <a:off x="13100624" y="836977"/>
            <a:ext cx="5187376" cy="5216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Tools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GitHub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Anaconda &amp; Jupyter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VS Code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Eclipse IDE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MySQL Workbench</a:t>
            </a:r>
          </a:p>
          <a:p>
            <a:pPr lvl="1"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r>
              <a:rPr lang="en-US" sz="3200" spc="69" dirty="0">
                <a:solidFill>
                  <a:srgbClr val="244357"/>
                </a:solidFill>
                <a:latin typeface="Roboto Bold Italics" panose="020B0604020202020204" charset="0"/>
                <a:ea typeface="Roboto Bold Italics" panose="020B0604020202020204" charset="0"/>
              </a:rPr>
              <a:t>Other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Vimeo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Heroku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14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3369512"/>
            <a:chOff x="0" y="218847"/>
            <a:chExt cx="13960006" cy="15001061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5001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Being New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Render/Re-rendering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Dynamic Components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Charting Library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REACT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749FF-D901-42A9-9735-D2D64FD7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80306"/>
            <a:ext cx="89630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15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183838"/>
            <a:chOff x="0" y="218847"/>
            <a:chExt cx="13960006" cy="1862643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079724" cy="1862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Broken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Vimeo API (Interactive)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Great End Result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Video Embedding (Cross-site policies)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2B3F2C-1024-4920-B559-17136E5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40" y="2795097"/>
            <a:ext cx="9786758" cy="606640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EB91AD3B-9C28-4401-B532-7E227026E823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VIDEO TIMELINES</a:t>
            </a:r>
          </a:p>
        </p:txBody>
      </p:sp>
    </p:spTree>
    <p:extLst>
      <p:ext uri="{BB962C8B-B14F-4D97-AF65-F5344CB8AC3E}">
        <p14:creationId xmlns:p14="http://schemas.microsoft.com/office/powerpoint/2010/main" val="87163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16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946150"/>
            <a:chOff x="0" y="218847"/>
            <a:chExt cx="13960006" cy="421225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33256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Frame &amp; Time Sync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A4A10-712F-4D2B-9A0C-8D485D47BE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8" y="4202523"/>
            <a:ext cx="15008728" cy="349693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741C72B-8EB2-4537-A605-836653B7A2E5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SCREEN RECORDER</a:t>
            </a:r>
          </a:p>
        </p:txBody>
      </p:sp>
    </p:spTree>
    <p:extLst>
      <p:ext uri="{BB962C8B-B14F-4D97-AF65-F5344CB8AC3E}">
        <p14:creationId xmlns:p14="http://schemas.microsoft.com/office/powerpoint/2010/main" val="428811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17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228722"/>
            <a:chOff x="0" y="218847"/>
            <a:chExt cx="13960006" cy="18826262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882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Anaconda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Installing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Configuring GPU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Displaying Confusion Matrix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Data Loader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9B3857-2EFD-42AD-B168-CFDB81DEE5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893462"/>
            <a:ext cx="7366464" cy="60223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B4E3BDA3-C243-4C8E-AD15-9136F3D4A24F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3909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8820E2-1662-46CA-8354-2FE331C44AB4}"/>
              </a:ext>
            </a:extLst>
          </p:cNvPr>
          <p:cNvPicPr/>
          <p:nvPr/>
        </p:nvPicPr>
        <p:blipFill rotWithShape="1">
          <a:blip r:embed="rId2"/>
          <a:srcRect l="10304" t="13328" r="-26789" b="9370"/>
          <a:stretch/>
        </p:blipFill>
        <p:spPr bwMode="auto">
          <a:xfrm>
            <a:off x="9116291" y="5767186"/>
            <a:ext cx="8485909" cy="386212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183838"/>
            <a:chOff x="0" y="218847"/>
            <a:chExt cx="13960006" cy="1862643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1862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New to UI Dev in Python &amp; PyQt5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Concurrency/Multi-threading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Component Loading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Integrating FER Model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endParaRPr lang="en-US" sz="3200" b="1" spc="114" dirty="0">
                <a:solidFill>
                  <a:srgbClr val="244357"/>
                </a:solidFill>
                <a:latin typeface="Roboto Condensed Bold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8177007-8C22-42C2-A310-E967E201096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4683" r="5519" b="4974"/>
          <a:stretch/>
        </p:blipFill>
        <p:spPr bwMode="auto">
          <a:xfrm>
            <a:off x="13701174" y="2277498"/>
            <a:ext cx="3901026" cy="3399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EC892-C65B-4D8A-A567-4DD0F5558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9921"/>
          <a:stretch/>
        </p:blipFill>
        <p:spPr>
          <a:xfrm>
            <a:off x="9144000" y="2277498"/>
            <a:ext cx="4375914" cy="33994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7E1C6EC-2D6C-49C2-9625-BF6B007A5C29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LOCAL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87549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1606209"/>
            <a:chOff x="0" y="218847"/>
            <a:chExt cx="13960006" cy="715084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7150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Automated Deployment Plugins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Heroku Build Packs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F302B-5972-4AF6-A393-E65A068D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016" y="2448086"/>
            <a:ext cx="3086305" cy="2141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A7573-49DC-455C-AFDC-A2BF6F85A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5480" r="44436" b="-5480"/>
          <a:stretch/>
        </p:blipFill>
        <p:spPr>
          <a:xfrm>
            <a:off x="8991600" y="2464402"/>
            <a:ext cx="5409573" cy="2125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How To Pack Python Program Into Exe File | CODE FORESTS">
            <a:extLst>
              <a:ext uri="{FF2B5EF4-FFF2-40B4-BE49-F238E27FC236}">
                <a16:creationId xmlns:a16="http://schemas.microsoft.com/office/drawing/2014/main" id="{934127CD-A1CB-4CD0-82BA-E9B527D07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1009" r="1084" b="3132"/>
          <a:stretch/>
        </p:blipFill>
        <p:spPr bwMode="auto">
          <a:xfrm>
            <a:off x="8991600" y="4791245"/>
            <a:ext cx="8643721" cy="41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F9E71A17-D653-4F24-A8B0-65C1D64A8F42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6863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98946" y="2988897"/>
            <a:ext cx="9460354" cy="546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Project Aims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Background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Methodologies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System Architecture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Prototypes &amp; Design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Development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Demo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Testing &amp; Evaluation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Future Work</a:t>
            </a:r>
          </a:p>
          <a:p>
            <a:pPr>
              <a:lnSpc>
                <a:spcPts val="3891"/>
              </a:lnSpc>
            </a:pPr>
            <a:endParaRPr lang="en-US" sz="2800" spc="70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3891"/>
              </a:lnSpc>
            </a:pPr>
            <a:endParaRPr lang="en-US" sz="2800" spc="70" dirty="0">
              <a:solidFill>
                <a:srgbClr val="244357"/>
              </a:solidFill>
              <a:latin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2110958"/>
            <a:ext cx="6145329" cy="2575027"/>
            <a:chOff x="0" y="0"/>
            <a:chExt cx="8193772" cy="3433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8193772" cy="2119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4"/>
                </a:lnSpc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SUMMARY OF CONTENTS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11223"/>
              <a:ext cx="7342776" cy="92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4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2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A4EFCB6-E60B-422A-BCF9-A58754B73508}"/>
              </a:ext>
            </a:extLst>
          </p:cNvPr>
          <p:cNvSpPr txBox="1"/>
          <p:nvPr/>
        </p:nvSpPr>
        <p:spPr>
          <a:xfrm>
            <a:off x="7815511" y="2091579"/>
            <a:ext cx="550708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Main Topics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465" r="73482" b="4495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19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5710" y="6142355"/>
            <a:ext cx="15883590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"/>
              </a:rPr>
              <a:t>VIDEO LINK:</a:t>
            </a:r>
          </a:p>
          <a:p>
            <a:pPr algn="ctr">
              <a:lnSpc>
                <a:spcPts val="6439"/>
              </a:lnSpc>
            </a:pPr>
            <a:r>
              <a:rPr lang="en-US" sz="4600" u="sng" dirty="0">
                <a:solidFill>
                  <a:srgbClr val="FFFFFF"/>
                </a:solidFill>
                <a:latin typeface="Roboto Condensed"/>
              </a:rPr>
              <a:t>https://youtu.be/cFu9bzQoGSs</a:t>
            </a:r>
            <a:endParaRPr lang="en-US" sz="4599" u="sng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41850" y="1266825"/>
            <a:ext cx="820429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Roboto Condensed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1954" y="3559733"/>
            <a:ext cx="12264090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"/>
              </a:rPr>
              <a:t>THE WEB APPLICATION &amp; LOCAL APPLICATION WILL BE PRESENTED</a:t>
            </a:r>
            <a:endParaRPr lang="en-US" sz="4599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0667" y="1677519"/>
            <a:ext cx="10576059" cy="469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State-of-the-art accuracy of VGG model achieved on FER2013 dataset is 72.7%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The better model in this project which is a variation of the VGG-16 Model achieved an accuracy of 61% on test set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Model was tested on 2 other datasets and results were compared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 occlusion of face and specific facial features and camera angles.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Testing model with participants and recording data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B65406C-51DC-4CA7-8770-8C0CEEA82999}"/>
              </a:ext>
            </a:extLst>
          </p:cNvPr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Facial Expression Recognition Model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B6F54-FFDF-43D9-BB63-DF3D21ED99E7}"/>
              </a:ext>
            </a:extLst>
          </p:cNvPr>
          <p:cNvPicPr/>
          <p:nvPr/>
        </p:nvPicPr>
        <p:blipFill rotWithShape="1">
          <a:blip r:embed="rId3"/>
          <a:srcRect l="-3285" t="-2382" r="-4815" b="-5604"/>
          <a:stretch/>
        </p:blipFill>
        <p:spPr bwMode="auto">
          <a:xfrm>
            <a:off x="7738105" y="546804"/>
            <a:ext cx="8933281" cy="9229725"/>
          </a:xfrm>
          <a:prstGeom prst="rect">
            <a:avLst/>
          </a:prstGeom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80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E32F1-98A9-460C-8945-ABB7D6A4BA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53400" y="523875"/>
            <a:ext cx="8356792" cy="91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3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</a:t>
            </a:r>
          </a:p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Web App &amp; Local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BB961-42C4-4962-A4D0-DAE3618A7DEF}"/>
              </a:ext>
            </a:extLst>
          </p:cNvPr>
          <p:cNvSpPr/>
          <p:nvPr/>
        </p:nvSpPr>
        <p:spPr>
          <a:xfrm>
            <a:off x="6939634" y="1557100"/>
            <a:ext cx="10586366" cy="741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Black-box system testing was conducted via GUI to ensure the integrated components and the system was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While developing white-box and grey-box testing were conducted to ensure that the code was robust and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When applicable modules were tested on their own before being integrated into the system.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Automated unit testing was performed on the local application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Both applications were evaluated by an expert and Nielsen’s heuristics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Separate usability studies were conducted to test both applications.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Impaired vision simulator was used on web app</a:t>
            </a:r>
          </a:p>
        </p:txBody>
      </p:sp>
    </p:spTree>
    <p:extLst>
      <p:ext uri="{BB962C8B-B14F-4D97-AF65-F5344CB8AC3E}">
        <p14:creationId xmlns:p14="http://schemas.microsoft.com/office/powerpoint/2010/main" val="175217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TESTING &amp;</a:t>
            </a:r>
          </a:p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BB961-42C4-4962-A4D0-DAE3618A7DEF}"/>
              </a:ext>
            </a:extLst>
          </p:cNvPr>
          <p:cNvSpPr/>
          <p:nvPr/>
        </p:nvSpPr>
        <p:spPr>
          <a:xfrm>
            <a:off x="6939634" y="1557100"/>
            <a:ext cx="9644077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Principles of Universal Design and Gestalt principles were considered throughout the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92085-262A-48F6-9B02-FEB439DD88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55772"/>
            <a:ext cx="10016004" cy="541192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9055FDB-D16D-43B0-ABF7-1F9062FFB0BD}"/>
              </a:ext>
            </a:extLst>
          </p:cNvPr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Web App &amp; Local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347869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CONCLUSIONS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891360" y="2277498"/>
            <a:ext cx="16988490" cy="3324628"/>
            <a:chOff x="-501455" y="-2924246"/>
            <a:chExt cx="17588444" cy="14801237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-501455" y="-2924246"/>
              <a:ext cx="17588444" cy="14801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A way to display emotions on a timeline has been developed and made interactive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Both negative and positive emotions can be a sign of usability problems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Not all problems were expressed with facial expressions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Glasses had a significant negative effect on FER accuracy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59037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600893"/>
            <a:ext cx="5497629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24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52788E7-E8EE-41FA-9C1D-8A01F83200AA}"/>
              </a:ext>
            </a:extLst>
          </p:cNvPr>
          <p:cNvGrpSpPr/>
          <p:nvPr/>
        </p:nvGrpSpPr>
        <p:grpSpPr>
          <a:xfrm>
            <a:off x="2819400" y="800100"/>
            <a:ext cx="15563851" cy="5640647"/>
            <a:chOff x="0" y="-2916869"/>
            <a:chExt cx="20211415" cy="251121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AA30-08C1-4CE4-8E15-C4215F63A857}"/>
                </a:ext>
              </a:extLst>
            </p:cNvPr>
            <p:cNvSpPr txBox="1"/>
            <p:nvPr/>
          </p:nvSpPr>
          <p:spPr>
            <a:xfrm>
              <a:off x="5936393" y="-2916869"/>
              <a:ext cx="14275022" cy="251121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Other models/techniques </a:t>
              </a:r>
            </a:p>
            <a:p>
              <a:pPr marL="1143000" lvl="1" indent="-6858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Resnet</a:t>
              </a:r>
            </a:p>
            <a:p>
              <a:pPr marL="1143000" lvl="1" indent="-685800">
                <a:lnSpc>
                  <a:spcPct val="150000"/>
                </a:lnSpc>
                <a:spcAft>
                  <a:spcPts val="1800"/>
                </a:spcAft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Image Processing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Other datasets</a:t>
              </a:r>
            </a:p>
            <a:p>
              <a:pPr marL="1143000" lvl="1" indent="-6858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Usability study specific</a:t>
              </a:r>
            </a:p>
            <a:p>
              <a:pPr marL="1143000" lvl="1" indent="-685800">
                <a:lnSpc>
                  <a:spcPct val="150000"/>
                </a:lnSpc>
                <a:spcAft>
                  <a:spcPts val="1800"/>
                </a:spcAft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Include individuals with glasses in dataset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UI and usability improvements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C40766-3BF2-4AE1-B0C2-8F8C4DEB3F64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9575" y="3538537"/>
            <a:ext cx="13428851" cy="3209925"/>
            <a:chOff x="0" y="0"/>
            <a:chExt cx="17905135" cy="4279900"/>
          </a:xfrm>
        </p:grpSpPr>
        <p:sp>
          <p:nvSpPr>
            <p:cNvPr id="3" name="AutoShape 3"/>
            <p:cNvSpPr/>
            <p:nvPr/>
          </p:nvSpPr>
          <p:spPr>
            <a:xfrm>
              <a:off x="1966356" y="4127500"/>
              <a:ext cx="14427200" cy="1524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377782" y="-28575"/>
              <a:ext cx="13149570" cy="2293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74"/>
                </a:lnSpc>
              </a:pPr>
              <a:r>
                <a:rPr lang="en-US" sz="5500" spc="577">
                  <a:solidFill>
                    <a:srgbClr val="43C3DD"/>
                  </a:solidFill>
                  <a:latin typeface="Roboto Condensed Bold"/>
                </a:rPr>
                <a:t>Thank you for listening!</a:t>
              </a:r>
            </a:p>
            <a:p>
              <a:pPr algn="ctr">
                <a:lnSpc>
                  <a:spcPts val="6875"/>
                </a:lnSpc>
              </a:pPr>
              <a:endParaRPr lang="en-US" sz="5500" spc="577">
                <a:solidFill>
                  <a:srgbClr val="43C3DD"/>
                </a:solidFill>
                <a:latin typeface="Roboto Condense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36334"/>
              <a:ext cx="17905135" cy="1037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43C3DD"/>
                  </a:solidFill>
                  <a:latin typeface="Roboto Condensed Bold"/>
                </a:rPr>
                <a:t>Please feel free to ask any questions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9" t="44713" r="799" b="43390"/>
          <a:stretch>
            <a:fillRect/>
          </a:stretch>
        </p:blipFill>
        <p:spPr>
          <a:xfrm>
            <a:off x="0" y="0"/>
            <a:ext cx="18288000" cy="14758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22044"/>
            <a:ext cx="6145329" cy="2520322"/>
            <a:chOff x="0" y="0"/>
            <a:chExt cx="8193772" cy="33604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PROJECT AIMS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19963"/>
              <a:ext cx="7342776" cy="183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WHAT IS THE PROJECT ABOUT?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8946" y="2296644"/>
            <a:ext cx="8641204" cy="349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 aim of the project is to provide a usability testing suite that can be used to test the usability of software and to investigate the use and applicability of facial expression recognition (FER) technology in usability testing.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22044"/>
            <a:ext cx="6145329" cy="1920247"/>
            <a:chOff x="0" y="0"/>
            <a:chExt cx="8193772" cy="2560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RESEARCH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0BF184A-F3CB-4C9E-BBA2-A6184F8012DE}"/>
              </a:ext>
            </a:extLst>
          </p:cNvPr>
          <p:cNvSpPr txBox="1"/>
          <p:nvPr/>
        </p:nvSpPr>
        <p:spPr>
          <a:xfrm>
            <a:off x="7798946" y="2296644"/>
            <a:ext cx="8203054" cy="3494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Landowska </a:t>
            </a:r>
            <a:r>
              <a:rPr lang="en-US" sz="3200" spc="30" dirty="0">
                <a:solidFill>
                  <a:srgbClr val="244357"/>
                </a:solidFill>
                <a:latin typeface="Roboto"/>
              </a:rPr>
              <a:t>(2015) investigated the use of emotion analysis for usability testing.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Their research included various means of obtaining the emotion data, one of which was facial expression recognition.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43475"/>
            <a:ext cx="20432829" cy="808514"/>
            <a:chOff x="0" y="28575"/>
            <a:chExt cx="27243772" cy="1078018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193772" y="97370"/>
              <a:ext cx="19050000" cy="9404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APPLICATIONS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A34E8-9684-4E3C-A952-4636243A3AD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10324" r="34631" b="705"/>
          <a:stretch/>
        </p:blipFill>
        <p:spPr bwMode="auto">
          <a:xfrm>
            <a:off x="685800" y="3874296"/>
            <a:ext cx="7780506" cy="556260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05FB8-BABE-4185-97FA-74DEDA16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/>
          <a:stretch/>
        </p:blipFill>
        <p:spPr>
          <a:xfrm>
            <a:off x="8871143" y="3874296"/>
            <a:ext cx="8454360" cy="5562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023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60558" y="3349360"/>
            <a:ext cx="5539872" cy="55398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5407047" y="5760647"/>
            <a:ext cx="7626112" cy="196106"/>
            <a:chOff x="0" y="0"/>
            <a:chExt cx="22224365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2915647" y="5760647"/>
            <a:ext cx="7626112" cy="196106"/>
            <a:chOff x="0" y="0"/>
            <a:chExt cx="22224365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-2063259" y="5760647"/>
            <a:ext cx="7626112" cy="196106"/>
            <a:chOff x="0" y="0"/>
            <a:chExt cx="22224365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21291" y="3349360"/>
            <a:ext cx="5539872" cy="5539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071336" y="385993"/>
            <a:ext cx="6145329" cy="1920247"/>
            <a:chOff x="0" y="0"/>
            <a:chExt cx="8193772" cy="25603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METHODOLOGIES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6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351AF0A9-3DF1-4772-A377-B50AD5604578}"/>
              </a:ext>
            </a:extLst>
          </p:cNvPr>
          <p:cNvSpPr txBox="1"/>
          <p:nvPr/>
        </p:nvSpPr>
        <p:spPr>
          <a:xfrm>
            <a:off x="1763307" y="2304372"/>
            <a:ext cx="750016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Scrum Agile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81AA80F5-B489-4C22-BC84-F1471307884E}"/>
              </a:ext>
            </a:extLst>
          </p:cNvPr>
          <p:cNvSpPr txBox="1"/>
          <p:nvPr/>
        </p:nvSpPr>
        <p:spPr>
          <a:xfrm>
            <a:off x="9144000" y="2304372"/>
            <a:ext cx="757424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CRISP-DM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0410" y="9624131"/>
            <a:ext cx="93827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Pixelast | Design and Tech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891" r="67127" b="35762"/>
          <a:stretch>
            <a:fillRect/>
          </a:stretch>
        </p:blipFill>
        <p:spPr>
          <a:xfrm>
            <a:off x="11730884" y="0"/>
            <a:ext cx="6557116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664" y="458165"/>
            <a:ext cx="10808505" cy="92135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85534" y="4757103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53573" y="5269427"/>
            <a:ext cx="14780855" cy="39888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071086" y="385993"/>
            <a:ext cx="10145829" cy="1920247"/>
            <a:chOff x="0" y="0"/>
            <a:chExt cx="13527772" cy="256033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13527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FER MODEL ARCHITECUTRE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4263"/>
              <a:ext cx="12122793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2686" y="2210990"/>
            <a:ext cx="14901742" cy="231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 model chosen is the VGG-16 model</a:t>
            </a:r>
          </a:p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It is an award winning Convolutional Neural Network (CNN) in 2014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It consists of 5 blocks </a:t>
            </a:r>
          </a:p>
          <a:p>
            <a:pPr marL="690880" lvl="1" indent="-345440" algn="l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Each block starts with convolutional layers followed by a pooling 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4056239"/>
            <a:ext cx="8331995" cy="46780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9436" y="2323738"/>
            <a:ext cx="7341746" cy="6410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411200" cy="4140098"/>
            <a:chOff x="0" y="28575"/>
            <a:chExt cx="13884538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9270031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FRONT-END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05663"/>
              <a:ext cx="13884538" cy="33470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sz="4600" dirty="0">
                <a:latin typeface="Roboto Condensed" panose="020B0604020202020204" charset="0"/>
                <a:ea typeface="Roboto Condensed" panose="020B0604020202020204" charset="0"/>
              </a:endParaRPr>
            </a:p>
            <a:p>
              <a:pPr>
                <a:lnSpc>
                  <a:spcPts val="6669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WEB</a:t>
              </a:r>
              <a:r>
                <a:rPr lang="en-US" sz="4600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 APPLICATION </a:t>
              </a:r>
            </a:p>
            <a:p>
              <a:pPr>
                <a:lnSpc>
                  <a:spcPts val="6669"/>
                </a:lnSpc>
              </a:pPr>
              <a:r>
                <a:rPr lang="en-US" sz="4600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PROTOTYPES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</TotalTime>
  <Words>660</Words>
  <Application>Microsoft Office PowerPoint</Application>
  <PresentationFormat>Custom</PresentationFormat>
  <Paragraphs>184</Paragraphs>
  <Slides>28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Roboto Condensed Bold</vt:lpstr>
      <vt:lpstr>Calibri</vt:lpstr>
      <vt:lpstr>Roboto</vt:lpstr>
      <vt:lpstr>Roboto Bold Italics</vt:lpstr>
      <vt:lpstr>Arial</vt:lpstr>
      <vt:lpstr>Roboto Condensed</vt:lpstr>
      <vt:lpstr>Roboto Condensed Italics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Challenge Blue Gradient Technology Wide Presentation</dc:title>
  <cp:lastModifiedBy>Damian Wojtowicz</cp:lastModifiedBy>
  <cp:revision>43</cp:revision>
  <dcterms:created xsi:type="dcterms:W3CDTF">2006-08-16T00:00:00Z</dcterms:created>
  <dcterms:modified xsi:type="dcterms:W3CDTF">2021-04-06T14:13:34Z</dcterms:modified>
  <dc:identifier>DAEQiZ4c3yI</dc:identifier>
</cp:coreProperties>
</file>